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66" r:id="rId2"/>
    <p:sldId id="367" r:id="rId3"/>
    <p:sldId id="369" r:id="rId4"/>
    <p:sldId id="368" r:id="rId5"/>
    <p:sldId id="392" r:id="rId6"/>
    <p:sldId id="396" r:id="rId7"/>
    <p:sldId id="397" r:id="rId8"/>
    <p:sldId id="405" r:id="rId9"/>
    <p:sldId id="371" r:id="rId10"/>
    <p:sldId id="372" r:id="rId11"/>
    <p:sldId id="373" r:id="rId12"/>
    <p:sldId id="403" r:id="rId13"/>
    <p:sldId id="398" r:id="rId14"/>
    <p:sldId id="402" r:id="rId15"/>
    <p:sldId id="399" r:id="rId16"/>
    <p:sldId id="400" r:id="rId17"/>
    <p:sldId id="401" r:id="rId18"/>
    <p:sldId id="404" r:id="rId19"/>
    <p:sldId id="377" r:id="rId20"/>
    <p:sldId id="378" r:id="rId21"/>
    <p:sldId id="380" r:id="rId22"/>
    <p:sldId id="381" r:id="rId23"/>
    <p:sldId id="382" r:id="rId24"/>
    <p:sldId id="383" r:id="rId25"/>
    <p:sldId id="406" r:id="rId26"/>
    <p:sldId id="384" r:id="rId27"/>
    <p:sldId id="385" r:id="rId28"/>
    <p:sldId id="350" r:id="rId29"/>
    <p:sldId id="390" r:id="rId30"/>
    <p:sldId id="391" r:id="rId31"/>
    <p:sldId id="365" r:id="rId32"/>
    <p:sldId id="333" r:id="rId33"/>
    <p:sldId id="364" r:id="rId34"/>
    <p:sldId id="394" r:id="rId35"/>
    <p:sldId id="337" r:id="rId36"/>
    <p:sldId id="407" r:id="rId3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96" autoAdjust="0"/>
    <p:restoredTop sz="74126" autoAdjust="0"/>
  </p:normalViewPr>
  <p:slideViewPr>
    <p:cSldViewPr>
      <p:cViewPr varScale="1">
        <p:scale>
          <a:sx n="87" d="100"/>
          <a:sy n="87" d="100"/>
        </p:scale>
        <p:origin x="-23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3B75F-097F-4872-BB71-08ED259D76F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D8768-344A-4507-877D-B658B7368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89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E9FB-414C-42FD-8CB6-052876006479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3AE71-723D-40E7-BA9A-7E70C4124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3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22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228725" algn="l"/>
              </a:tabLst>
            </a:pP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Ufo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balls…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228725" algn="l"/>
              </a:tabLst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228725" algn="l"/>
              </a:tabLst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228725" algn="l"/>
              </a:tabLst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Carabiners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51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228725" algn="l"/>
              </a:tabLst>
            </a:pP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Ufo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balls…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228725" algn="l"/>
              </a:tabLst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228725" algn="l"/>
              </a:tabLst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228725" algn="l"/>
              </a:tabLst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Carabiners – connect you to the rock and to each other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34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30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228725" algn="l"/>
              </a:tabLst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40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22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1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1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1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1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28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16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Pages 1-4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0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0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1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0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0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0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this only, most should know</a:t>
            </a:r>
            <a:r>
              <a:rPr lang="en-US" baseline="0" dirty="0"/>
              <a:t> how to use it, go over why taking attendance is so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07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07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13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07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9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 – not a classroom – Rabbi’s disciples lived whole</a:t>
            </a:r>
            <a:r>
              <a:rPr lang="en-US" baseline="0" dirty="0"/>
              <a:t> lives</a:t>
            </a:r>
          </a:p>
          <a:p>
            <a:r>
              <a:rPr lang="en-US" baseline="0" dirty="0"/>
              <a:t>Obey – keep, observe.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0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9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2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5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228725" algn="l"/>
              </a:tabLst>
            </a:pPr>
            <a:r>
              <a:rPr lang="en-US" sz="1100" dirty="0">
                <a:solidFill>
                  <a:srgbClr val="FF0000"/>
                </a:solidFill>
                <a:effectLst/>
                <a:latin typeface="+mn-lt"/>
                <a:ea typeface="Calibri"/>
                <a:cs typeface="Times New Roman"/>
              </a:rPr>
              <a:t>In worship we fill ourselves up – and then it overflows… in worship and in life…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88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AE71-723D-40E7-BA9A-7E70C41240A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9B9-21EC-4455-89D4-0E69BBEDEB9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17D4-B223-4F58-9434-0EB17F30D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2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9B9-21EC-4455-89D4-0E69BBEDEB9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17D4-B223-4F58-9434-0EB17F30D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1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9B9-21EC-4455-89D4-0E69BBEDEB9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17D4-B223-4F58-9434-0EB17F30D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9B9-21EC-4455-89D4-0E69BBEDEB9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17D4-B223-4F58-9434-0EB17F30D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9B9-21EC-4455-89D4-0E69BBEDEB9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17D4-B223-4F58-9434-0EB17F30D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9B9-21EC-4455-89D4-0E69BBEDEB9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17D4-B223-4F58-9434-0EB17F30D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6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9B9-21EC-4455-89D4-0E69BBEDEB9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17D4-B223-4F58-9434-0EB17F30D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9B9-21EC-4455-89D4-0E69BBEDEB9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17D4-B223-4F58-9434-0EB17F30D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9B9-21EC-4455-89D4-0E69BBEDEB9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17D4-B223-4F58-9434-0EB17F30D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5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9B9-21EC-4455-89D4-0E69BBEDEB9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17D4-B223-4F58-9434-0EB17F30D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3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9B9-21EC-4455-89D4-0E69BBEDEB9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17D4-B223-4F58-9434-0EB17F30D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6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DD9B9-21EC-4455-89D4-0E69BBEDEB9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E17D4-B223-4F58-9434-0EB17F30D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7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johnsorange.org/lifegroups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rightnowmedia.org/" TargetMode="External"/><Relationship Id="rId4" Type="http://schemas.openxmlformats.org/officeDocument/2006/relationships/hyperlink" Target="http://www.rightnowmedia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4200" y="533400"/>
            <a:ext cx="2133600" cy="54102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latin typeface="Myriad Pro Light" pitchFamily="34" charset="0"/>
              </a:rPr>
              <a:t>Host Training</a:t>
            </a:r>
            <a:br>
              <a:rPr lang="en-US" sz="2400" b="1" dirty="0">
                <a:latin typeface="Myriad Pro Light" pitchFamily="34" charset="0"/>
              </a:rPr>
            </a:br>
            <a:r>
              <a:rPr lang="en-US" sz="2400" b="1" dirty="0">
                <a:latin typeface="Myriad Pro Light" pitchFamily="34" charset="0"/>
              </a:rPr>
              <a:t>Meeting</a:t>
            </a:r>
            <a:br>
              <a:rPr lang="en-US" sz="2400" b="1" dirty="0">
                <a:latin typeface="Myriad Pro Light" pitchFamily="34" charset="0"/>
              </a:rPr>
            </a:br>
            <a:r>
              <a:rPr lang="en-US" sz="2400" b="1" dirty="0">
                <a:latin typeface="Myriad Pro Light" pitchFamily="34" charset="0"/>
              </a:rPr>
              <a:t>Fall 2016</a:t>
            </a:r>
            <a:br>
              <a:rPr lang="en-US" sz="2400" b="1" dirty="0">
                <a:latin typeface="Myriad Pro Light" pitchFamily="34" charset="0"/>
              </a:rPr>
            </a:br>
            <a:r>
              <a:rPr lang="en-US" sz="2400" b="1" dirty="0">
                <a:latin typeface="Myriad Pro Light" pitchFamily="34" charset="0"/>
              </a:rPr>
              <a:t>Life Group Launch</a:t>
            </a:r>
            <a:br>
              <a:rPr lang="en-US" sz="2400" b="1" dirty="0">
                <a:latin typeface="Myriad Pro Light" pitchFamily="34" charset="0"/>
              </a:rPr>
            </a:br>
            <a:endParaRPr lang="en-US" sz="2400" b="1" dirty="0">
              <a:latin typeface="Myriad Pro Light" pitchFamily="34" charset="0"/>
            </a:endParaRPr>
          </a:p>
        </p:txBody>
      </p:sp>
      <p:pic>
        <p:nvPicPr>
          <p:cNvPr id="3" name="Picture 2" descr="U:\St. John's\Life Groups\CGS Campaign\images\LifeGroup LOGO 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6729413" cy="683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1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247" y="1275200"/>
            <a:ext cx="7772400" cy="1239400"/>
          </a:xfrm>
        </p:spPr>
        <p:txBody>
          <a:bodyPr>
            <a:noAutofit/>
          </a:bodyPr>
          <a:lstStyle/>
          <a:p>
            <a:r>
              <a:rPr lang="en-US" sz="6600" b="1" u="sng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/>
            <a:r>
              <a:rPr lang="en-US" sz="5400" b="1" dirty="0">
                <a:solidFill>
                  <a:schemeClr val="tx1"/>
                </a:solidFill>
              </a:rPr>
              <a:t>Let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b="1" dirty="0">
                <a:solidFill>
                  <a:schemeClr val="tx1"/>
                </a:solidFill>
              </a:rPr>
              <a:t>us</a:t>
            </a:r>
            <a:r>
              <a:rPr lang="en-US" sz="5400" dirty="0">
                <a:solidFill>
                  <a:schemeClr val="tx1"/>
                </a:solidFill>
              </a:rPr>
              <a:t> consider how we may spur one another on toward love and good deeds.</a:t>
            </a:r>
          </a:p>
          <a:p>
            <a:pPr algn="l"/>
            <a:r>
              <a:rPr lang="en-US" sz="5400" b="1" dirty="0">
                <a:solidFill>
                  <a:schemeClr val="tx1"/>
                </a:solidFill>
              </a:rPr>
              <a:t>Let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b="1" dirty="0">
                <a:solidFill>
                  <a:schemeClr val="tx1"/>
                </a:solidFill>
              </a:rPr>
              <a:t>us</a:t>
            </a:r>
            <a:r>
              <a:rPr lang="en-US" sz="5400" dirty="0">
                <a:solidFill>
                  <a:schemeClr val="tx1"/>
                </a:solidFill>
              </a:rPr>
              <a:t> not give up meeting together… </a:t>
            </a:r>
          </a:p>
          <a:p>
            <a:pPr algn="l"/>
            <a:r>
              <a:rPr lang="en-US" sz="5400" b="1" dirty="0">
                <a:solidFill>
                  <a:schemeClr val="tx1"/>
                </a:solidFill>
              </a:rPr>
              <a:t>Let us </a:t>
            </a:r>
            <a:r>
              <a:rPr lang="en-US" sz="5400" dirty="0">
                <a:solidFill>
                  <a:schemeClr val="tx1"/>
                </a:solidFill>
              </a:rPr>
              <a:t>encourage one another... </a:t>
            </a:r>
          </a:p>
          <a:p>
            <a:endParaRPr lang="en-US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101451" cy="1600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600" b="1" spc="-300" dirty="0">
                <a:latin typeface="+mn-lt"/>
              </a:rPr>
              <a:t>Discipleship Process!</a:t>
            </a:r>
            <a:r>
              <a:rPr lang="en-US" sz="2400" b="1" spc="-300" dirty="0">
                <a:latin typeface="Myriad Pro Light" pitchFamily="34" charset="0"/>
              </a:rPr>
              <a:t/>
            </a:r>
            <a:br>
              <a:rPr lang="en-US" sz="2400" b="1" spc="-300" dirty="0">
                <a:latin typeface="Myriad Pro Light" pitchFamily="34" charset="0"/>
              </a:rPr>
            </a:br>
            <a:endParaRPr lang="en-US" sz="2400" b="1" spc="-300" dirty="0">
              <a:latin typeface="Myriad Pro Light" pitchFamily="34" charset="0"/>
            </a:endParaRPr>
          </a:p>
        </p:txBody>
      </p:sp>
      <p:pic>
        <p:nvPicPr>
          <p:cNvPr id="4" name="Picture 2" descr="U:\St. John's\Life Groups\CGS Campaign\images\CONNECT-GROW-SH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199"/>
            <a:ext cx="8177651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3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Myriad Pro" pitchFamily="34" charset="0"/>
              </a:rPr>
              <a:t>Discipleship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79" y="4876800"/>
            <a:ext cx="83820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Myriad Pro" pitchFamily="34" charset="0"/>
              </a:rPr>
              <a:t>CONNECT</a:t>
            </a:r>
            <a:r>
              <a:rPr lang="en-US" sz="4400" dirty="0">
                <a:latin typeface="Myriad Pro" pitchFamily="34" charset="0"/>
              </a:rPr>
              <a:t> to God and His People in Worship</a:t>
            </a:r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</p:txBody>
      </p:sp>
      <p:pic>
        <p:nvPicPr>
          <p:cNvPr id="1026" name="Picture 2" descr="D:\Folder X\My Pictures\_Marketing_2010\CGS\ICONS\SCREEN - web - powerpoint\Connect GS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66861"/>
            <a:ext cx="77724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64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723" y="1000126"/>
            <a:ext cx="8001000" cy="600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3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Myriad Pro" pitchFamily="34" charset="0"/>
              </a:rPr>
              <a:t>Discipleship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0"/>
            <a:ext cx="8382000" cy="9906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400" b="1" dirty="0">
                <a:solidFill>
                  <a:prstClr val="black"/>
                </a:solidFill>
                <a:latin typeface="Myriad Pro" pitchFamily="34" charset="0"/>
              </a:rPr>
              <a:t>GROW </a:t>
            </a:r>
            <a:r>
              <a:rPr lang="en-US" sz="4400" dirty="0">
                <a:solidFill>
                  <a:prstClr val="black"/>
                </a:solidFill>
                <a:latin typeface="Myriad Pro" pitchFamily="34" charset="0"/>
              </a:rPr>
              <a:t>together in God’s Word through Life Groups </a:t>
            </a:r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</p:txBody>
      </p:sp>
      <p:pic>
        <p:nvPicPr>
          <p:cNvPr id="2050" name="Picture 2" descr="D:\Folder X\My Pictures\_Marketing_2010\CGS\ICONS\SCREEN - web - powerpoint\GROW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0636"/>
            <a:ext cx="7609114" cy="321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1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0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spc="-300" dirty="0">
                <a:latin typeface="Myriad Pro" pitchFamily="34" charset="0"/>
              </a:rPr>
              <a:t>DISCOVER COMMUNITY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1"/>
            <a:ext cx="8610600" cy="2362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400" dirty="0">
              <a:latin typeface="Myriad Pro" pitchFamily="34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Myriad Pro" pitchFamily="34" charset="0"/>
              </a:rPr>
              <a:t>An Illustration of Community</a:t>
            </a:r>
          </a:p>
          <a:p>
            <a:pPr marL="0" indent="0">
              <a:buNone/>
            </a:pPr>
            <a:endParaRPr lang="en-US" sz="4800" dirty="0">
              <a:latin typeface="Myriad Pro" pitchFamily="34" charset="0"/>
            </a:endParaRPr>
          </a:p>
          <a:p>
            <a:pPr marL="0" indent="0">
              <a:buNone/>
            </a:pPr>
            <a:endParaRPr lang="en-US" sz="2400" dirty="0">
              <a:latin typeface="Myriad Pro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Myriad Pro" pitchFamily="34" charset="0"/>
              </a:rPr>
              <a:t>UFO Balls</a:t>
            </a: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514600"/>
            <a:ext cx="8001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0" y="-10886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otamwr.com/content/galleries/1122/petzl_belay-devices-2012_0_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061" y="0"/>
            <a:ext cx="112354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Myriad Pro" pitchFamily="34" charset="0"/>
              </a:rPr>
              <a:t>Discipleship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0"/>
            <a:ext cx="8382000" cy="9906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400" b="1" dirty="0">
                <a:solidFill>
                  <a:prstClr val="black"/>
                </a:solidFill>
                <a:latin typeface="Myriad Pro" pitchFamily="34" charset="0"/>
              </a:rPr>
              <a:t>SHARE </a:t>
            </a:r>
            <a:r>
              <a:rPr lang="en-US" sz="4400" dirty="0">
                <a:solidFill>
                  <a:prstClr val="black"/>
                </a:solidFill>
                <a:latin typeface="Myriad Pro" pitchFamily="34" charset="0"/>
              </a:rPr>
              <a:t>Christ with our </a:t>
            </a:r>
          </a:p>
          <a:p>
            <a:pPr marL="0" lvl="0" indent="0" algn="ctr">
              <a:buNone/>
            </a:pPr>
            <a:r>
              <a:rPr lang="en-US" sz="4400" b="1" dirty="0">
                <a:solidFill>
                  <a:prstClr val="black"/>
                </a:solidFill>
                <a:latin typeface="Myriad Pro" pitchFamily="34" charset="0"/>
              </a:rPr>
              <a:t>words</a:t>
            </a:r>
            <a:r>
              <a:rPr lang="en-US" sz="4400" dirty="0">
                <a:solidFill>
                  <a:prstClr val="black"/>
                </a:solidFill>
                <a:latin typeface="Myriad Pro" pitchFamily="34" charset="0"/>
              </a:rPr>
              <a:t>, </a:t>
            </a:r>
            <a:r>
              <a:rPr lang="en-US" sz="4400" b="1" dirty="0">
                <a:solidFill>
                  <a:prstClr val="black"/>
                </a:solidFill>
                <a:latin typeface="Myriad Pro" pitchFamily="34" charset="0"/>
              </a:rPr>
              <a:t>service</a:t>
            </a:r>
            <a:r>
              <a:rPr lang="en-US" sz="4400" dirty="0">
                <a:solidFill>
                  <a:prstClr val="black"/>
                </a:solidFill>
                <a:latin typeface="Myriad Pro" pitchFamily="34" charset="0"/>
              </a:rPr>
              <a:t>, and resources</a:t>
            </a:r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</p:txBody>
      </p:sp>
      <p:pic>
        <p:nvPicPr>
          <p:cNvPr id="3074" name="Picture 2" descr="D:\Folder X\My Pictures\_Marketing_2010\CGS\ICONS\SCREEN - web - powerpoint\SHAR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91400" cy="31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spc="-300" dirty="0">
                <a:latin typeface="Myriad Pro" pitchFamily="34" charset="0"/>
              </a:rPr>
              <a:t>Discover SHARE…	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686800" cy="429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latin typeface="Myriad Pro" pitchFamily="34" charset="0"/>
              </a:rPr>
              <a:t>Jesus said, “I am the light of the world.…”		John 8:12</a:t>
            </a:r>
          </a:p>
          <a:p>
            <a:pPr marL="0" indent="0">
              <a:buNone/>
            </a:pPr>
            <a:endParaRPr lang="en-US" sz="1600" dirty="0">
              <a:latin typeface="Myriad Pro" pitchFamily="34" charset="0"/>
            </a:endParaRPr>
          </a:p>
          <a:p>
            <a:pPr marL="0" indent="0">
              <a:buNone/>
            </a:pPr>
            <a:r>
              <a:rPr lang="en-US" sz="4800" dirty="0">
                <a:latin typeface="Myriad Pro" pitchFamily="34" charset="0"/>
              </a:rPr>
              <a:t>Jesus said, “You are the light of the world….”	Matthew 5:14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2438400"/>
            <a:ext cx="8001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84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St. John's\Life Groups\CGS Campaign\images\CONNECT-GROW-SH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9" y="152400"/>
            <a:ext cx="7339451" cy="32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3124200"/>
            <a:ext cx="8991599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pc="-300" dirty="0">
                <a:latin typeface="+mn-lt"/>
              </a:rPr>
              <a:t>Thank you for being disciples that make disciples.</a:t>
            </a:r>
            <a:r>
              <a:rPr lang="en-US" sz="2400" b="1" spc="-300" dirty="0">
                <a:latin typeface="Myriad Pro Light" pitchFamily="34" charset="0"/>
              </a:rPr>
              <a:t/>
            </a:r>
            <a:br>
              <a:rPr lang="en-US" sz="2400" b="1" spc="-300" dirty="0">
                <a:latin typeface="Myriad Pro Light" pitchFamily="34" charset="0"/>
              </a:rPr>
            </a:br>
            <a:endParaRPr lang="en-US" sz="2400" b="1" spc="-300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75200"/>
            <a:ext cx="8686800" cy="4516000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247" y="1275200"/>
            <a:ext cx="7772400" cy="1239400"/>
          </a:xfrm>
        </p:spPr>
        <p:txBody>
          <a:bodyPr>
            <a:noAutofit/>
          </a:bodyPr>
          <a:lstStyle/>
          <a:p>
            <a:r>
              <a:rPr lang="en-US" sz="6000" b="1" u="sng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/>
          </a:bodyPr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ea typeface="Calibri"/>
                <a:cs typeface="Times New Roman"/>
              </a:rPr>
              <a:t>Why are they important?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ea typeface="Calibri"/>
                <a:cs typeface="Times New Roman"/>
              </a:rPr>
              <a:t>Bill Hoyt:  </a:t>
            </a:r>
            <a:r>
              <a:rPr lang="en-US" sz="4800" dirty="0">
                <a:solidFill>
                  <a:schemeClr val="tx1"/>
                </a:solidFill>
                <a:ea typeface="Calibri"/>
                <a:cs typeface="Times New Roman"/>
              </a:rPr>
              <a:t>Every Growing Large Church has a vibrant Life Group Ministry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247" y="1275200"/>
            <a:ext cx="7772400" cy="1239400"/>
          </a:xfrm>
        </p:spPr>
        <p:txBody>
          <a:bodyPr>
            <a:noAutofit/>
          </a:bodyPr>
          <a:lstStyle/>
          <a:p>
            <a:r>
              <a:rPr lang="en-US" sz="6000" b="1" u="sng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/>
          </a:bodyPr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ea typeface="Calibri"/>
                <a:cs typeface="Times New Roman"/>
              </a:rPr>
              <a:t>Why are they important?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tx1"/>
                </a:solidFill>
                <a:ea typeface="Calibri"/>
                <a:cs typeface="Times New Roman"/>
              </a:rPr>
              <a:t>Spiritual Health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tx1"/>
                </a:solidFill>
                <a:ea typeface="Calibri"/>
                <a:cs typeface="Times New Roman"/>
              </a:rPr>
              <a:t>Life Groups serve as a way to assess spiritual health and grow with other believers.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247" y="1275200"/>
            <a:ext cx="7772400" cy="1239400"/>
          </a:xfrm>
        </p:spPr>
        <p:txBody>
          <a:bodyPr>
            <a:noAutofit/>
          </a:bodyPr>
          <a:lstStyle/>
          <a:p>
            <a:r>
              <a:rPr lang="en-US" sz="6000" b="1" u="sng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 lnSpcReduction="10000"/>
          </a:bodyPr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ea typeface="Calibri"/>
                <a:cs typeface="Times New Roman"/>
              </a:rPr>
              <a:t>Why are they important?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tx1"/>
                </a:solidFill>
                <a:ea typeface="Calibri"/>
                <a:cs typeface="Times New Roman"/>
              </a:rPr>
              <a:t>Family - Community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tx1"/>
                </a:solidFill>
                <a:ea typeface="Calibri"/>
                <a:cs typeface="Times New Roman"/>
              </a:rPr>
              <a:t>With the decline of the family in America and lack of meaningful relationships people are in need of healthy Biblical community.</a:t>
            </a:r>
          </a:p>
          <a:p>
            <a:endParaRPr lang="en-US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247" y="1275200"/>
            <a:ext cx="7772400" cy="1239400"/>
          </a:xfrm>
        </p:spPr>
        <p:txBody>
          <a:bodyPr>
            <a:noAutofit/>
          </a:bodyPr>
          <a:lstStyle/>
          <a:p>
            <a:r>
              <a:rPr lang="en-US" sz="6000" b="1" u="sng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/>
          </a:bodyPr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ea typeface="Calibri"/>
                <a:cs typeface="Times New Roman"/>
              </a:rPr>
              <a:t>Testimony to the power of a Life Group.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ea typeface="Calibri"/>
                <a:cs typeface="Times New Roman"/>
              </a:rPr>
              <a:t>Importance of Your Service</a:t>
            </a:r>
          </a:p>
          <a:p>
            <a:endParaRPr lang="en-US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247" y="1066800"/>
            <a:ext cx="7772400" cy="1239400"/>
          </a:xfrm>
        </p:spPr>
        <p:txBody>
          <a:bodyPr>
            <a:noAutofit/>
          </a:bodyPr>
          <a:lstStyle/>
          <a:p>
            <a:r>
              <a:rPr lang="en-US" sz="6000" b="1" u="sng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500" b="1" dirty="0">
                <a:solidFill>
                  <a:schemeClr val="tx1"/>
                </a:solidFill>
                <a:ea typeface="Calibri"/>
                <a:cs typeface="Times New Roman"/>
              </a:rPr>
              <a:t>The Number One way to launch new small groups.</a:t>
            </a:r>
          </a:p>
          <a:p>
            <a:endParaRPr lang="en-US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68" y="3810000"/>
            <a:ext cx="514773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247" y="1275200"/>
            <a:ext cx="7772400" cy="1239400"/>
          </a:xfrm>
        </p:spPr>
        <p:txBody>
          <a:bodyPr>
            <a:noAutofit/>
          </a:bodyPr>
          <a:lstStyle/>
          <a:p>
            <a:r>
              <a:rPr lang="en-US" sz="6000" b="1" u="sng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Group “Guides”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More connections between HOSTs.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Support Each Other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Learn From Each Other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Prayer Support</a:t>
            </a:r>
          </a:p>
          <a:p>
            <a:endParaRPr lang="en-US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400800" cy="2286000"/>
          </a:xfrm>
        </p:spPr>
        <p:txBody>
          <a:bodyPr>
            <a:noAutofit/>
          </a:bodyPr>
          <a:lstStyle/>
          <a:p>
            <a:r>
              <a:rPr lang="en-US" sz="6600" b="1" spc="-300" dirty="0"/>
              <a:t>In your folder…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382000" cy="36576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+mj-lt"/>
              </a:rPr>
              <a:t>Host Information Booklet</a:t>
            </a:r>
          </a:p>
          <a:p>
            <a:pPr marL="0" lv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+mj-lt"/>
              </a:rPr>
              <a:t>Page 4 -What Makes a Healthy Life Group?</a:t>
            </a:r>
          </a:p>
          <a:p>
            <a:pPr marL="0" lvl="0" indent="0" algn="ctr">
              <a:buNone/>
            </a:pPr>
            <a:r>
              <a:rPr lang="en-US" sz="3600" dirty="0">
                <a:solidFill>
                  <a:prstClr val="black"/>
                </a:solidFill>
                <a:latin typeface="+mj-lt"/>
              </a:rPr>
              <a:t>Page 6 – Steps and Curriculum</a:t>
            </a:r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</p:txBody>
      </p:sp>
      <p:pic>
        <p:nvPicPr>
          <p:cNvPr id="5" name="Picture 4" descr="U:\St. John's\Life Groups\CGS Campaign\images\LifeGroup LOGO 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209799" cy="22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382000" cy="36576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6600" b="1" dirty="0">
                <a:solidFill>
                  <a:prstClr val="black"/>
                </a:solidFill>
                <a:latin typeface="+mj-lt"/>
              </a:rPr>
              <a:t>Break-out Session</a:t>
            </a:r>
          </a:p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+mj-lt"/>
              </a:rPr>
              <a:t>New HOSTs</a:t>
            </a:r>
          </a:p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+mj-lt"/>
              </a:rPr>
              <a:t>Veteran HOSTs</a:t>
            </a:r>
          </a:p>
          <a:p>
            <a:pPr marL="0" lvl="0" indent="0" algn="ctr">
              <a:buNone/>
            </a:pPr>
            <a:endParaRPr lang="en-US" sz="5400" dirty="0">
              <a:latin typeface="Myriad Pro Light" pitchFamily="34" charset="0"/>
            </a:endParaRPr>
          </a:p>
        </p:txBody>
      </p:sp>
      <p:pic>
        <p:nvPicPr>
          <p:cNvPr id="5" name="Picture 4" descr="U:\St. John's\Life Groups\CGS Campaign\images\LifeGroup LOGO 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2209799" cy="22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247" y="1580000"/>
            <a:ext cx="7772400" cy="1239400"/>
          </a:xfrm>
        </p:spPr>
        <p:txBody>
          <a:bodyPr>
            <a:noAutofit/>
          </a:bodyPr>
          <a:lstStyle/>
          <a:p>
            <a:r>
              <a:rPr lang="en-US" sz="60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those around you quickly share…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/>
          </a:bodyPr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chemeClr val="tx1"/>
              </a:solidFill>
              <a:cs typeface="Times New Roman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tx1"/>
                </a:solidFill>
                <a:cs typeface="Times New Roman"/>
              </a:rPr>
              <a:t>A Favorite Hobby - Interest</a:t>
            </a:r>
            <a:endParaRPr lang="en-US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400800" cy="2286000"/>
          </a:xfrm>
        </p:spPr>
        <p:txBody>
          <a:bodyPr>
            <a:noAutofit/>
          </a:bodyPr>
          <a:lstStyle/>
          <a:p>
            <a:r>
              <a:rPr lang="en-US" sz="6600" b="1" spc="-300" dirty="0"/>
              <a:t>In your folder…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4" y="2440676"/>
            <a:ext cx="8753475" cy="426492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+mj-lt"/>
              </a:rPr>
              <a:t>Host Information Booklet</a:t>
            </a:r>
          </a:p>
          <a:p>
            <a:pPr marL="0" lvl="0" indent="0" algn="ctr">
              <a:buNone/>
            </a:pPr>
            <a:r>
              <a:rPr lang="en-US" sz="4800" dirty="0">
                <a:solidFill>
                  <a:prstClr val="black"/>
                </a:solidFill>
                <a:latin typeface="+mj-lt"/>
              </a:rPr>
              <a:t>Page 7</a:t>
            </a:r>
          </a:p>
          <a:p>
            <a:pPr marL="0" lvl="0" indent="0" algn="ctr">
              <a:buNone/>
            </a:pPr>
            <a:r>
              <a:rPr lang="en-US" sz="4800" dirty="0">
                <a:solidFill>
                  <a:prstClr val="black"/>
                </a:solidFill>
                <a:latin typeface="+mj-lt"/>
              </a:rPr>
              <a:t>Take a few minutes to jot answers and then discuss one answer at your table</a:t>
            </a:r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</p:txBody>
      </p:sp>
      <p:pic>
        <p:nvPicPr>
          <p:cNvPr id="5" name="Picture 4" descr="U:\St. John's\Life Groups\CGS Campaign\images\LifeGroup LOGO 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209799" cy="22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3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247" y="1275200"/>
            <a:ext cx="7772400" cy="1239400"/>
          </a:xfrm>
        </p:spPr>
        <p:txBody>
          <a:bodyPr>
            <a:noAutofit/>
          </a:bodyPr>
          <a:lstStyle/>
          <a:p>
            <a:r>
              <a:rPr lang="en-US" sz="60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Table Quickly Share…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/>
          </a:bodyPr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685800" marR="0" lvl="0" indent="-6858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ea typeface="Calibri"/>
                <a:cs typeface="Times New Roman"/>
              </a:rPr>
              <a:t>Your Name</a:t>
            </a:r>
          </a:p>
          <a:p>
            <a:pPr marL="685800" marR="0" lvl="0" indent="-6858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ea typeface="Calibri"/>
                <a:cs typeface="Times New Roman"/>
              </a:rPr>
              <a:t>What brought you to St. John’s?</a:t>
            </a:r>
          </a:p>
          <a:p>
            <a:endParaRPr lang="en-US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400800" cy="2286000"/>
          </a:xfrm>
        </p:spPr>
        <p:txBody>
          <a:bodyPr>
            <a:noAutofit/>
          </a:bodyPr>
          <a:lstStyle/>
          <a:p>
            <a:r>
              <a:rPr lang="en-US" sz="6600" b="1" spc="-300" dirty="0"/>
              <a:t>In your folder…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382000" cy="36576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+mj-lt"/>
              </a:rPr>
              <a:t>Host Information Booklet</a:t>
            </a:r>
          </a:p>
          <a:p>
            <a:pPr marL="0" lvl="0" indent="0" algn="ctr">
              <a:buNone/>
            </a:pPr>
            <a:r>
              <a:rPr lang="en-US" sz="4800" dirty="0">
                <a:solidFill>
                  <a:prstClr val="black"/>
                </a:solidFill>
                <a:latin typeface="+mj-lt"/>
              </a:rPr>
              <a:t>Page 8-10</a:t>
            </a:r>
          </a:p>
          <a:p>
            <a:pPr marL="0" lvl="0" indent="0" algn="ctr">
              <a:buNone/>
            </a:pPr>
            <a:r>
              <a:rPr lang="en-US" sz="4800" dirty="0">
                <a:solidFill>
                  <a:prstClr val="black"/>
                </a:solidFill>
                <a:latin typeface="+mj-lt"/>
              </a:rPr>
              <a:t>What does God want for us/me?</a:t>
            </a:r>
          </a:p>
          <a:p>
            <a:pPr marL="0" lvl="0" indent="0" algn="ctr">
              <a:buNone/>
            </a:pPr>
            <a:r>
              <a:rPr lang="en-US" sz="4800" dirty="0">
                <a:solidFill>
                  <a:prstClr val="black"/>
                </a:solidFill>
                <a:latin typeface="+mj-lt"/>
              </a:rPr>
              <a:t>What’s Next?</a:t>
            </a:r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</p:txBody>
      </p:sp>
      <p:pic>
        <p:nvPicPr>
          <p:cNvPr id="5" name="Picture 4" descr="U:\St. John's\Life Groups\CGS Campaign\images\LifeGroup LOGO 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209799" cy="22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7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400800" cy="2286000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Myriad Pro" pitchFamily="34" charset="0"/>
              </a:rPr>
              <a:t>Web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9753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hlinkClick r:id="rId3"/>
              </a:rPr>
              <a:t>www.stjohnsorange.org/lifegroups</a:t>
            </a:r>
            <a:r>
              <a:rPr lang="en-US" sz="3000" dirty="0"/>
              <a:t> →HOST Resources</a:t>
            </a:r>
          </a:p>
          <a:p>
            <a:pPr marL="0" indent="0">
              <a:buNone/>
            </a:pPr>
            <a:endParaRPr lang="en-US" sz="3300" dirty="0">
              <a:hlinkClick r:id="rId4"/>
            </a:endParaRPr>
          </a:p>
          <a:p>
            <a:pPr marL="0" indent="0">
              <a:buNone/>
            </a:pPr>
            <a:r>
              <a:rPr lang="en-US" sz="3300" dirty="0">
                <a:hlinkClick r:id="rId5"/>
              </a:rPr>
              <a:t>www.rightnowmedia.org</a:t>
            </a:r>
            <a:r>
              <a:rPr lang="en-US" sz="3300" dirty="0"/>
              <a:t>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</p:txBody>
      </p:sp>
      <p:pic>
        <p:nvPicPr>
          <p:cNvPr id="5" name="Picture 4" descr="U:\St. John's\Life Groups\CGS Campaign\images\LifeGroup LOGO 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209799" cy="22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0600"/>
            <a:ext cx="8229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400800" cy="2286000"/>
          </a:xfrm>
        </p:spPr>
        <p:txBody>
          <a:bodyPr>
            <a:noAutofit/>
          </a:bodyPr>
          <a:lstStyle/>
          <a:p>
            <a:r>
              <a:rPr lang="en-US" sz="5500" b="1" dirty="0">
                <a:latin typeface="Myriad Pro" pitchFamily="34" charset="0"/>
              </a:rPr>
              <a:t>Group Information and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3820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400" dirty="0">
              <a:latin typeface="Myriad Pro Light" pitchFamily="34" charset="0"/>
            </a:endParaRPr>
          </a:p>
          <a:p>
            <a:pPr marL="0" indent="0">
              <a:buNone/>
            </a:pPr>
            <a:endParaRPr lang="en-US" sz="4400" dirty="0">
              <a:latin typeface="Myriad Pro Light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Myriad Pro Light" pitchFamily="34" charset="0"/>
              </a:rPr>
              <a:t>See your group, Email them, contact information, take attendance</a:t>
            </a:r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</p:txBody>
      </p:sp>
      <p:pic>
        <p:nvPicPr>
          <p:cNvPr id="5" name="Picture 4" descr="U:\St. John's\Life Groups\CGS Campaign\images\LifeGroup LOGO 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209799" cy="22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tjohnsorange.org/monkimage.php?mediaDirectory=mediafiles&amp;mediaId=3246029&amp;fileName=mystjohnsweb600-0-0-600-1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1"/>
            <a:ext cx="511341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7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400800" cy="2286000"/>
          </a:xfrm>
        </p:spPr>
        <p:txBody>
          <a:bodyPr>
            <a:noAutofit/>
          </a:bodyPr>
          <a:lstStyle/>
          <a:p>
            <a:r>
              <a:rPr lang="en-US" sz="6600" b="1" spc="-300" dirty="0">
                <a:latin typeface="Myriad Pro" pitchFamily="34" charset="0"/>
              </a:rPr>
              <a:t>As you leave…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4343400"/>
            <a:ext cx="5562600" cy="20574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j-lt"/>
              </a:rPr>
              <a:t>Get study guides </a:t>
            </a:r>
          </a:p>
          <a:p>
            <a:r>
              <a:rPr lang="en-US" sz="3600" dirty="0">
                <a:latin typeface="+mj-lt"/>
              </a:rPr>
              <a:t>DVD</a:t>
            </a:r>
          </a:p>
          <a:p>
            <a:r>
              <a:rPr lang="en-US" sz="3600" dirty="0">
                <a:latin typeface="+mj-lt"/>
              </a:rPr>
              <a:t>SHARE information</a:t>
            </a:r>
          </a:p>
          <a:p>
            <a:pPr marL="0" indent="0">
              <a:buNone/>
            </a:pPr>
            <a:endParaRPr lang="en-US" sz="4400" dirty="0">
              <a:latin typeface="Myriad Pro Light" pitchFamily="34" charset="0"/>
            </a:endParaRPr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</p:txBody>
      </p:sp>
      <p:pic>
        <p:nvPicPr>
          <p:cNvPr id="5" name="Picture 4" descr="U:\St. John's\Life Groups\CGS Campaign\images\LifeGroup LOGO 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209799" cy="22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030016"/>
            <a:ext cx="4112682" cy="23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305800" cy="2286000"/>
          </a:xfrm>
        </p:spPr>
        <p:txBody>
          <a:bodyPr>
            <a:noAutofit/>
          </a:bodyPr>
          <a:lstStyle/>
          <a:p>
            <a:r>
              <a:rPr lang="en-US" sz="6600" b="1" spc="-300" dirty="0">
                <a:latin typeface="Myriad Pro" pitchFamily="34" charset="0"/>
              </a:rPr>
              <a:t>HOST Feedback Form</a:t>
            </a:r>
            <a:br>
              <a:rPr lang="en-US" sz="6600" b="1" spc="-300" dirty="0">
                <a:latin typeface="Myriad Pro" pitchFamily="34" charset="0"/>
              </a:rPr>
            </a:br>
            <a:r>
              <a:rPr lang="en-US" sz="6600" b="1" spc="-300" dirty="0">
                <a:latin typeface="Myriad Pro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382000" cy="36576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endParaRPr lang="en-US" sz="6600" dirty="0">
              <a:solidFill>
                <a:prstClr val="black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  <a:p>
            <a:pPr marL="0" indent="0">
              <a:buNone/>
            </a:pPr>
            <a:endParaRPr lang="en-US" sz="1200" dirty="0">
              <a:latin typeface="Myriad Pro Light" pitchFamily="34" charset="0"/>
            </a:endParaRPr>
          </a:p>
        </p:txBody>
      </p:sp>
      <p:pic>
        <p:nvPicPr>
          <p:cNvPr id="5" name="Picture 4" descr="U:\St. John's\Life Groups\CGS Campaign\images\LifeGroup LOGO 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33800" cy="37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5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86200"/>
            <a:ext cx="7620000" cy="228600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Myriad Pro" pitchFamily="34" charset="0"/>
              </a:rPr>
              <a:t>Thank You!</a:t>
            </a:r>
            <a:br>
              <a:rPr lang="en-US" sz="5400" b="1" dirty="0">
                <a:latin typeface="Myriad Pro" pitchFamily="34" charset="0"/>
              </a:rPr>
            </a:br>
            <a:r>
              <a:rPr lang="en-US" sz="5400" b="1" dirty="0">
                <a:latin typeface="Myriad Pro" pitchFamily="34" charset="0"/>
              </a:rPr>
              <a:t>Let’s Pray!</a:t>
            </a:r>
          </a:p>
        </p:txBody>
      </p:sp>
      <p:pic>
        <p:nvPicPr>
          <p:cNvPr id="5" name="Picture 4" descr="U:\St. John's\Life Groups\CGS Campaign\images\LifeGroup LOGO 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33800" cy="37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86200"/>
            <a:ext cx="7620000" cy="2286000"/>
          </a:xfrm>
        </p:spPr>
        <p:txBody>
          <a:bodyPr>
            <a:noAutofit/>
          </a:bodyPr>
          <a:lstStyle/>
          <a:p>
            <a:endParaRPr lang="en-US" sz="54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75200"/>
            <a:ext cx="8686800" cy="4516000"/>
          </a:xfrm>
        </p:spPr>
        <p:txBody>
          <a:bodyPr>
            <a:normAutofit/>
          </a:bodyPr>
          <a:lstStyle/>
          <a:p>
            <a:r>
              <a:rPr lang="en-US" sz="6600" b="1" u="sng" dirty="0"/>
              <a:t/>
            </a:r>
            <a:br>
              <a:rPr lang="en-US" sz="6600" b="1" u="sng" dirty="0"/>
            </a:br>
            <a:r>
              <a:rPr lang="en-US" sz="6600" dirty="0"/>
              <a:t>What’s the Great Commission?</a:t>
            </a:r>
            <a:r>
              <a:rPr lang="en-US" sz="6600" b="1" i="1" dirty="0"/>
              <a:t/>
            </a:r>
            <a:br>
              <a:rPr lang="en-US" sz="6600" b="1" i="1" dirty="0"/>
            </a:br>
            <a:r>
              <a:rPr lang="en-US" sz="6600" b="1" dirty="0"/>
              <a:t>				</a:t>
            </a:r>
            <a:endParaRPr lang="en-US" sz="9600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75200"/>
            <a:ext cx="8686800" cy="5354200"/>
          </a:xfrm>
        </p:spPr>
        <p:txBody>
          <a:bodyPr>
            <a:noAutofit/>
          </a:bodyPr>
          <a:lstStyle/>
          <a:p>
            <a:r>
              <a:rPr lang="en-US" sz="4800" b="1" baseline="30000" dirty="0"/>
              <a:t>18 </a:t>
            </a:r>
            <a:r>
              <a:rPr lang="en-US" sz="4800" dirty="0"/>
              <a:t>Then Jesus came to them and said, “All authority in heaven and on earth has been given to me.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			</a:t>
            </a:r>
            <a:r>
              <a:rPr lang="en-US" sz="3600" i="1" dirty="0"/>
              <a:t>Matthew 28:18-20</a:t>
            </a:r>
            <a:endParaRPr lang="en-US" sz="6600" i="1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75200"/>
            <a:ext cx="8686800" cy="5354200"/>
          </a:xfrm>
        </p:spPr>
        <p:txBody>
          <a:bodyPr>
            <a:noAutofit/>
          </a:bodyPr>
          <a:lstStyle/>
          <a:p>
            <a:r>
              <a:rPr lang="en-US" sz="4800" b="1" baseline="30000" dirty="0"/>
              <a:t>19 </a:t>
            </a:r>
            <a:r>
              <a:rPr lang="en-US" sz="4800" dirty="0"/>
              <a:t>Therefore go and make disciples of all nations, baptizing them in the name of the Father and of the Son and of the Holy Spirit, </a:t>
            </a:r>
            <a:r>
              <a:rPr lang="en-US" dirty="0"/>
              <a:t>					</a:t>
            </a:r>
            <a:r>
              <a:rPr lang="en-US" sz="3600" i="1" dirty="0"/>
              <a:t>Matthew 28:18-20</a:t>
            </a:r>
            <a:endParaRPr lang="en-US" sz="6600" i="1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75200"/>
            <a:ext cx="8686800" cy="5354200"/>
          </a:xfrm>
        </p:spPr>
        <p:txBody>
          <a:bodyPr>
            <a:noAutofit/>
          </a:bodyPr>
          <a:lstStyle/>
          <a:p>
            <a:r>
              <a:rPr lang="en-US" sz="4800" b="1" baseline="30000" dirty="0"/>
              <a:t>20 </a:t>
            </a:r>
            <a:r>
              <a:rPr lang="en-US" sz="4800" dirty="0"/>
              <a:t>and teaching them to obey everything I have commanded you. And surely I am with you always, to the very end of the age.”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			</a:t>
            </a:r>
            <a:r>
              <a:rPr lang="en-US" sz="3600" i="1" dirty="0"/>
              <a:t>Matthew 28:18-20</a:t>
            </a:r>
            <a:endParaRPr lang="en-US" sz="6600" i="1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247" y="1275200"/>
            <a:ext cx="7772400" cy="1239400"/>
          </a:xfrm>
        </p:spPr>
        <p:txBody>
          <a:bodyPr>
            <a:noAutofit/>
          </a:bodyPr>
          <a:lstStyle/>
          <a:p>
            <a:r>
              <a:rPr lang="en-US" sz="6600" b="1" u="sng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/>
          </a:bodyPr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ea typeface="Calibri"/>
              <a:cs typeface="Times New Roman"/>
            </a:endParaRPr>
          </a:p>
          <a:p>
            <a:r>
              <a:rPr lang="en-US" sz="5400" b="1" dirty="0">
                <a:solidFill>
                  <a:schemeClr val="tx1"/>
                </a:solidFill>
              </a:rPr>
              <a:t>You are living out the </a:t>
            </a:r>
          </a:p>
          <a:p>
            <a:r>
              <a:rPr lang="en-US" sz="5400" b="1" dirty="0">
                <a:solidFill>
                  <a:schemeClr val="tx1"/>
                </a:solidFill>
              </a:rPr>
              <a:t>Great Commission </a:t>
            </a:r>
          </a:p>
          <a:p>
            <a:r>
              <a:rPr lang="en-US" sz="5400" b="1" dirty="0">
                <a:solidFill>
                  <a:schemeClr val="tx1"/>
                </a:solidFill>
              </a:rPr>
              <a:t>Making Disciples</a:t>
            </a:r>
            <a:endParaRPr lang="en-US" sz="5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247" y="1275200"/>
            <a:ext cx="7772400" cy="1239400"/>
          </a:xfrm>
        </p:spPr>
        <p:txBody>
          <a:bodyPr>
            <a:noAutofit/>
          </a:bodyPr>
          <a:lstStyle/>
          <a:p>
            <a:r>
              <a:rPr lang="en-US" sz="5400" b="1" u="sng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Early Disciples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ea typeface="Calibri"/>
              <a:cs typeface="Times New Roman"/>
            </a:endParaRPr>
          </a:p>
          <a:p>
            <a:r>
              <a:rPr lang="en-US" sz="5400" dirty="0">
                <a:solidFill>
                  <a:schemeClr val="tx1"/>
                </a:solidFill>
              </a:rPr>
              <a:t>The Early Church </a:t>
            </a:r>
            <a:r>
              <a:rPr lang="en-US" sz="5400" b="1" dirty="0">
                <a:solidFill>
                  <a:schemeClr val="tx1"/>
                </a:solidFill>
              </a:rPr>
              <a:t>CONNECTED</a:t>
            </a:r>
            <a:r>
              <a:rPr lang="en-US" sz="5400" dirty="0">
                <a:solidFill>
                  <a:schemeClr val="tx1"/>
                </a:solidFill>
              </a:rPr>
              <a:t> to God and His People in a large group in the Temple Courts</a:t>
            </a:r>
          </a:p>
          <a:p>
            <a:r>
              <a:rPr lang="en-US" sz="5400" dirty="0">
                <a:solidFill>
                  <a:schemeClr val="tx1"/>
                </a:solidFill>
              </a:rPr>
              <a:t>They </a:t>
            </a:r>
            <a:r>
              <a:rPr lang="en-US" sz="5400" b="1" dirty="0">
                <a:solidFill>
                  <a:schemeClr val="tx1"/>
                </a:solidFill>
              </a:rPr>
              <a:t>GREW</a:t>
            </a:r>
            <a:r>
              <a:rPr lang="en-US" sz="5400" dirty="0">
                <a:solidFill>
                  <a:schemeClr val="tx1"/>
                </a:solidFill>
              </a:rPr>
              <a:t> together in the Word in houses.</a:t>
            </a:r>
          </a:p>
          <a:p>
            <a:endParaRPr lang="en-US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2482" b="8049"/>
          <a:stretch/>
        </p:blipFill>
        <p:spPr bwMode="auto">
          <a:xfrm>
            <a:off x="-8906" y="0"/>
            <a:ext cx="9076706" cy="1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17481</TotalTime>
  <Words>514</Words>
  <Application>Microsoft Office PowerPoint</Application>
  <PresentationFormat>On-screen Show (4:3)</PresentationFormat>
  <Paragraphs>150</Paragraphs>
  <Slides>36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Host Training Meeting Fall 2016 Life Group Launch </vt:lpstr>
      <vt:lpstr>Introduction Welcome Prayer</vt:lpstr>
      <vt:lpstr>At Table Quickly Share… </vt:lpstr>
      <vt:lpstr> What’s the Great Commission?     </vt:lpstr>
      <vt:lpstr>18 Then Jesus came to them and said, “All authority in heaven and on earth has been given to me.       Matthew 28:18-20</vt:lpstr>
      <vt:lpstr>19 Therefore go and make disciples of all nations, baptizing them in the name of the Father and of the Son and of the Holy Spirit,      Matthew 28:18-20</vt:lpstr>
      <vt:lpstr>20 and teaching them to obey everything I have commanded you. And surely I am with you always, to the very end of the age.”      Matthew 28:18-20</vt:lpstr>
      <vt:lpstr>Thank You</vt:lpstr>
      <vt:lpstr>The Early Disciples</vt:lpstr>
      <vt:lpstr>Hebrews 10</vt:lpstr>
      <vt:lpstr>Discipleship Process! </vt:lpstr>
      <vt:lpstr>Discipleship Process</vt:lpstr>
      <vt:lpstr>PowerPoint Presentation</vt:lpstr>
      <vt:lpstr>Discipleship Process</vt:lpstr>
      <vt:lpstr>DISCOVER COMMUNITY </vt:lpstr>
      <vt:lpstr>PowerPoint Presentation</vt:lpstr>
      <vt:lpstr>Discipleship Process</vt:lpstr>
      <vt:lpstr>Discover SHARE…              </vt:lpstr>
      <vt:lpstr>PowerPoint Presentation</vt:lpstr>
      <vt:lpstr>Life Groups</vt:lpstr>
      <vt:lpstr>Life Groups</vt:lpstr>
      <vt:lpstr>Life Groups</vt:lpstr>
      <vt:lpstr>Life Groups</vt:lpstr>
      <vt:lpstr>Life Groups</vt:lpstr>
      <vt:lpstr>Life Group “Guides”</vt:lpstr>
      <vt:lpstr>In your folder… </vt:lpstr>
      <vt:lpstr>PowerPoint Presentation</vt:lpstr>
      <vt:lpstr>With those around you quickly share… </vt:lpstr>
      <vt:lpstr>In your folder… </vt:lpstr>
      <vt:lpstr>In your folder… </vt:lpstr>
      <vt:lpstr>Web Resources</vt:lpstr>
      <vt:lpstr>Group Information and Attendance</vt:lpstr>
      <vt:lpstr>As you leave…</vt:lpstr>
      <vt:lpstr>HOST Feedback Form Questions?</vt:lpstr>
      <vt:lpstr>Thank You! Let’s Pray!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SUNDAYS @ 9:30 A.M., DINING ROOM October 24th through November 21st</dc:title>
  <dc:creator>Michael Hayes</dc:creator>
  <cp:lastModifiedBy>Christina Meadows</cp:lastModifiedBy>
  <cp:revision>149</cp:revision>
  <cp:lastPrinted>2012-04-21T15:19:20Z</cp:lastPrinted>
  <dcterms:created xsi:type="dcterms:W3CDTF">2010-10-23T22:51:24Z</dcterms:created>
  <dcterms:modified xsi:type="dcterms:W3CDTF">2017-01-27T19:17:24Z</dcterms:modified>
</cp:coreProperties>
</file>